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18288000" cy="10287000"/>
  <p:embeddedFontLst>
    <p:embeddedFont>
      <p:font typeface="QKKPHI+CormorantGaramond-Light"/>
      <p:regular r:id="rId24"/>
    </p:embeddedFont>
    <p:embeddedFont>
      <p:font typeface="RJPIBD+CormorantGaramond-Bold"/>
      <p:regular r:id="rId25"/>
    </p:embeddedFont>
    <p:embeddedFont>
      <p:font typeface="HINHAF+CanvaSans-Bold"/>
      <p:regular r:id="rId26"/>
    </p:embeddedFont>
    <p:embeddedFont>
      <p:font typeface="JENDVP+CanvaSans-BoldItalic"/>
      <p:regular r:id="rId27"/>
    </p:embeddedFont>
    <p:embeddedFont>
      <p:font typeface="ACEPUM+CormorantGaramond-Light,Italic"/>
      <p:regular r:id="rId28"/>
    </p:embeddedFont>
    <p:embeddedFont>
      <p:font typeface="HESRRE+ArialMT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font" Target="fonts/font1.fntdata" /><Relationship Id="rId25" Type="http://schemas.openxmlformats.org/officeDocument/2006/relationships/font" Target="fonts/font2.fntdata" /><Relationship Id="rId26" Type="http://schemas.openxmlformats.org/officeDocument/2006/relationships/font" Target="fonts/font3.fntdata" /><Relationship Id="rId27" Type="http://schemas.openxmlformats.org/officeDocument/2006/relationships/font" Target="fonts/font4.fntdata" /><Relationship Id="rId28" Type="http://schemas.openxmlformats.org/officeDocument/2006/relationships/font" Target="fonts/font5.fntdata" /><Relationship Id="rId29" Type="http://schemas.openxmlformats.org/officeDocument/2006/relationships/font" Target="fonts/font6.fntdata" /><Relationship Id="rId3" Type="http://schemas.openxmlformats.org/officeDocument/2006/relationships/viewProps" Target="viewProps.xml" /><Relationship Id="rId4" Type="http://schemas.openxmlformats.org/officeDocument/2006/relationships/theme" Target="theme/theme1.xml" /><Relationship Id="rId5" Type="http://schemas.openxmlformats.org/officeDocument/2006/relationships/slideMaster" Target="slideMasters/slideMaster1.xml" /><Relationship Id="rId6" Type="http://schemas.openxmlformats.org/officeDocument/2006/relationships/slide" Target="slides/slide1.xml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910318" y="5374252"/>
            <a:ext cx="8891485" cy="4040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19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900">
                <a:solidFill>
                  <a:srgbClr val="9b1d0d"/>
                </a:solidFill>
                <a:latin typeface="QKKPHI+CormorantGaramond-Light"/>
                <a:cs typeface="QKKPHI+CormorantGaramond-Light"/>
              </a:rPr>
              <a:t>SQL</a:t>
            </a:r>
            <a:r>
              <a:rPr dirty="0" sz="10900">
                <a:solidFill>
                  <a:srgbClr val="9b1d0d"/>
                </a:solidFill>
                <a:latin typeface="QKKPHI+CormorantGaramond-Light"/>
                <a:cs typeface="QKKPHI+CormorantGaramond-Light"/>
              </a:rPr>
              <a:t> </a:t>
            </a:r>
            <a:r>
              <a:rPr dirty="0" sz="10900">
                <a:solidFill>
                  <a:srgbClr val="9b1d0d"/>
                </a:solidFill>
                <a:latin typeface="QKKPHI+CormorantGaramond-Light"/>
                <a:cs typeface="QKKPHI+CormorantGaramond-Light"/>
              </a:rPr>
              <a:t>Project</a:t>
            </a:r>
            <a:r>
              <a:rPr dirty="0" sz="10900">
                <a:solidFill>
                  <a:srgbClr val="9b1d0d"/>
                </a:solidFill>
                <a:latin typeface="QKKPHI+CormorantGaramond-Light"/>
                <a:cs typeface="QKKPHI+CormorantGaramond-Light"/>
              </a:rPr>
              <a:t> </a:t>
            </a:r>
            <a:r>
              <a:rPr dirty="0" sz="10900">
                <a:solidFill>
                  <a:srgbClr val="9b1d0d"/>
                </a:solidFill>
                <a:latin typeface="QKKPHI+CormorantGaramond-Light"/>
                <a:cs typeface="QKKPHI+CormorantGaramond-Light"/>
              </a:rPr>
              <a:t>On</a:t>
            </a:r>
          </a:p>
          <a:p>
            <a:pPr marL="0" marR="0">
              <a:lnSpc>
                <a:spcPts val="9602"/>
              </a:lnSpc>
              <a:spcBef>
                <a:spcPts val="0"/>
              </a:spcBef>
              <a:spcAft>
                <a:spcPts val="0"/>
              </a:spcAft>
            </a:pPr>
            <a:r>
              <a:rPr dirty="0" sz="9200">
                <a:solidFill>
                  <a:srgbClr val="9b1d0d"/>
                </a:solidFill>
                <a:latin typeface="QKKPHI+CormorantGaramond-Light"/>
                <a:cs typeface="QKKPHI+CormorantGaramond-Light"/>
              </a:rPr>
              <a:t>Music</a:t>
            </a:r>
            <a:r>
              <a:rPr dirty="0" sz="9200">
                <a:solidFill>
                  <a:srgbClr val="9b1d0d"/>
                </a:solidFill>
                <a:latin typeface="QKKPHI+CormorantGaramond-Light"/>
                <a:cs typeface="QKKPHI+CormorantGaramond-Light"/>
              </a:rPr>
              <a:t> </a:t>
            </a:r>
            <a:r>
              <a:rPr dirty="0" sz="9200">
                <a:solidFill>
                  <a:srgbClr val="9b1d0d"/>
                </a:solidFill>
                <a:latin typeface="QKKPHI+CormorantGaramond-Light"/>
                <a:cs typeface="QKKPHI+CormorantGaramond-Light"/>
              </a:rPr>
              <a:t>Store</a:t>
            </a:r>
            <a:r>
              <a:rPr dirty="0" sz="9200">
                <a:solidFill>
                  <a:srgbClr val="9b1d0d"/>
                </a:solidFill>
                <a:latin typeface="QKKPHI+CormorantGaramond-Light"/>
                <a:cs typeface="QKKPHI+CormorantGaramond-Light"/>
              </a:rPr>
              <a:t> </a:t>
            </a:r>
            <a:r>
              <a:rPr dirty="0" sz="9200">
                <a:solidFill>
                  <a:srgbClr val="9b1d0d"/>
                </a:solidFill>
                <a:latin typeface="QKKPHI+CormorantGaramond-Light"/>
                <a:cs typeface="QKKPHI+CormorantGaramond-Light"/>
              </a:rPr>
              <a:t>Data</a:t>
            </a:r>
          </a:p>
          <a:p>
            <a:pPr marL="0" marR="0">
              <a:lnSpc>
                <a:spcPts val="9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9200">
                <a:solidFill>
                  <a:srgbClr val="9b1d0d"/>
                </a:solidFill>
                <a:latin typeface="QKKPHI+CormorantGaramond-Light"/>
                <a:cs typeface="QKKPHI+CormorantGaramond-Light"/>
              </a:rPr>
              <a:t>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93493" y="2701155"/>
            <a:ext cx="11764478" cy="2010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5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2800" spc="12">
                <a:solidFill>
                  <a:srgbClr val="000000"/>
                </a:solidFill>
                <a:latin typeface="QKKPHI+CormorantGaramond-Light"/>
                <a:cs typeface="QKKPHI+CormorantGaramond-Light"/>
              </a:rPr>
              <a:t>INTERMEDIATE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51363" y="235327"/>
            <a:ext cx="16119825" cy="3095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68"/>
              </a:lnSpc>
              <a:spcBef>
                <a:spcPts val="0"/>
              </a:spcBef>
              <a:spcAft>
                <a:spcPts val="0"/>
              </a:spcAft>
            </a:pPr>
            <a:r>
              <a:rPr dirty="0" sz="4350">
                <a:solidFill>
                  <a:srgbClr val="000000"/>
                </a:solidFill>
                <a:latin typeface="HESRRE+ArialMT"/>
                <a:cs typeface="HESRRE+ArialMT"/>
              </a:rPr>
              <a:t>•</a:t>
            </a:r>
            <a:r>
              <a:rPr dirty="0" sz="4350" spc="10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300" b="1">
                <a:solidFill>
                  <a:srgbClr val="000000"/>
                </a:solidFill>
                <a:latin typeface="HINHAF+CanvaSans-Bold"/>
                <a:cs typeface="HINHAF+CanvaSans-Bold"/>
              </a:rPr>
              <a:t>ꢀWriteꢀqueryꢀtoꢀreturnꢀtheꢀemail,ꢀfirstꢀname,ꢀlastꢀname,ꢀ&amp;ꢀ</a:t>
            </a:r>
          </a:p>
          <a:p>
            <a:pPr marL="465212" marR="0">
              <a:lnSpc>
                <a:spcPts val="5868"/>
              </a:lnSpc>
              <a:spcBef>
                <a:spcPts val="114"/>
              </a:spcBef>
              <a:spcAft>
                <a:spcPts val="0"/>
              </a:spcAft>
            </a:pPr>
            <a:r>
              <a:rPr dirty="0" sz="4300" b="1">
                <a:solidFill>
                  <a:srgbClr val="000000"/>
                </a:solidFill>
                <a:latin typeface="HINHAF+CanvaSans-Bold"/>
                <a:cs typeface="HINHAF+CanvaSans-Bold"/>
              </a:rPr>
              <a:t>GenreꢀofꢀallꢀRockꢀMusicꢀlisteners.ꢀReturnꢀyourꢀlistꢀorderedꢀ</a:t>
            </a:r>
          </a:p>
          <a:p>
            <a:pPr marL="465212" marR="0">
              <a:lnSpc>
                <a:spcPts val="5868"/>
              </a:lnSpc>
              <a:spcBef>
                <a:spcPts val="114"/>
              </a:spcBef>
              <a:spcAft>
                <a:spcPts val="0"/>
              </a:spcAft>
            </a:pPr>
            <a:r>
              <a:rPr dirty="0" sz="4300" b="1">
                <a:solidFill>
                  <a:srgbClr val="000000"/>
                </a:solidFill>
                <a:latin typeface="HINHAF+CanvaSans-Bold"/>
                <a:cs typeface="HINHAF+CanvaSans-Bold"/>
              </a:rPr>
              <a:t>alphabeticallyꢀbyꢀemailꢀstartingꢀwithꢀA.</a:t>
            </a:r>
          </a:p>
          <a:p>
            <a:pPr marL="134193" marR="0">
              <a:lnSpc>
                <a:spcPts val="4628"/>
              </a:lnSpc>
              <a:spcBef>
                <a:spcPts val="1558"/>
              </a:spcBef>
              <a:spcAft>
                <a:spcPts val="0"/>
              </a:spcAft>
            </a:pPr>
            <a:r>
              <a:rPr dirty="0" sz="3400" b="1">
                <a:solidFill>
                  <a:srgbClr val="000000"/>
                </a:solidFill>
                <a:latin typeface="JENDVP+CanvaSans-BoldItalic"/>
                <a:cs typeface="JENDVP+CanvaSans-BoldItalic"/>
              </a:rPr>
              <a:t>SQLꢀQUERY: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38995" y="165320"/>
            <a:ext cx="15354822" cy="1998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3750">
                <a:solidFill>
                  <a:srgbClr val="000000"/>
                </a:solidFill>
                <a:latin typeface="HESRRE+ArialMT"/>
                <a:cs typeface="HESRRE+ArialMT"/>
              </a:rPr>
              <a:t>•</a:t>
            </a:r>
            <a:r>
              <a:rPr dirty="0" sz="3750" spc="90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700" b="1">
                <a:solidFill>
                  <a:srgbClr val="000000"/>
                </a:solidFill>
                <a:latin typeface="HINHAF+CanvaSans-Bold"/>
                <a:cs typeface="HINHAF+CanvaSans-Bold"/>
              </a:rPr>
              <a:t>ꢀLet'sꢀinviteꢀtheꢀartistsꢀwhoꢀhaveꢀwrittenꢀtheꢀmostꢀrockꢀmusicꢀinꢀ</a:t>
            </a:r>
          </a:p>
          <a:p>
            <a:pPr marL="400443" marR="0">
              <a:lnSpc>
                <a:spcPts val="5050"/>
              </a:lnSpc>
              <a:spcBef>
                <a:spcPts val="92"/>
              </a:spcBef>
              <a:spcAft>
                <a:spcPts val="0"/>
              </a:spcAft>
            </a:pPr>
            <a:r>
              <a:rPr dirty="0" sz="3700" b="1">
                <a:solidFill>
                  <a:srgbClr val="000000"/>
                </a:solidFill>
                <a:latin typeface="HINHAF+CanvaSans-Bold"/>
                <a:cs typeface="HINHAF+CanvaSans-Bold"/>
              </a:rPr>
              <a:t>ourꢀdataset.ꢀWriteꢀaꢀqueryꢀthatꢀreturnsꢀtheꢀArtistꢀnameꢀandꢀtotalꢀ</a:t>
            </a:r>
          </a:p>
          <a:p>
            <a:pPr marL="400443" marR="0">
              <a:lnSpc>
                <a:spcPts val="5050"/>
              </a:lnSpc>
              <a:spcBef>
                <a:spcPts val="142"/>
              </a:spcBef>
              <a:spcAft>
                <a:spcPts val="0"/>
              </a:spcAft>
            </a:pPr>
            <a:r>
              <a:rPr dirty="0" sz="3700" b="1">
                <a:solidFill>
                  <a:srgbClr val="000000"/>
                </a:solidFill>
                <a:latin typeface="HINHAF+CanvaSans-Bold"/>
                <a:cs typeface="HINHAF+CanvaSans-Bold"/>
              </a:rPr>
              <a:t>trackꢀcountꢀofꢀtheꢀtopꢀ10ꢀrockꢀbands.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01543" y="2257139"/>
            <a:ext cx="2715669" cy="625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628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b="1">
                <a:solidFill>
                  <a:srgbClr val="000000"/>
                </a:solidFill>
                <a:latin typeface="JENDVP+CanvaSans-BoldItalic"/>
                <a:cs typeface="JENDVP+CanvaSans-BoldItalic"/>
              </a:rPr>
              <a:t>SQLꢀQUERY: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920524" y="2466689"/>
            <a:ext cx="1921036" cy="625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628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b="1">
                <a:solidFill>
                  <a:srgbClr val="000000"/>
                </a:solidFill>
                <a:latin typeface="JENDVP+CanvaSans-BoldItalic"/>
                <a:cs typeface="JENDVP+CanvaSans-BoldItalic"/>
              </a:rPr>
              <a:t>RESULT: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08184" y="482776"/>
            <a:ext cx="15883664" cy="27993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23"/>
              </a:lnSpc>
              <a:spcBef>
                <a:spcPts val="0"/>
              </a:spcBef>
              <a:spcAft>
                <a:spcPts val="0"/>
              </a:spcAft>
            </a:pPr>
            <a:r>
              <a:rPr dirty="0" sz="3950">
                <a:solidFill>
                  <a:srgbClr val="000000"/>
                </a:solidFill>
                <a:latin typeface="HESRRE+ArialMT"/>
                <a:cs typeface="HESRRE+ArialMT"/>
              </a:rPr>
              <a:t>•</a:t>
            </a:r>
            <a:r>
              <a:rPr dirty="0" sz="3950" spc="9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900" b="1">
                <a:solidFill>
                  <a:srgbClr val="000000"/>
                </a:solidFill>
                <a:latin typeface="HINHAF+CanvaSans-Bold"/>
                <a:cs typeface="HINHAF+CanvaSans-Bold"/>
              </a:rPr>
              <a:t>Returnꢀallꢀtheꢀtrackꢀnamesꢀthatꢀhaveꢀaꢀsongꢀlengthꢀlongerꢀthanꢀ</a:t>
            </a:r>
          </a:p>
          <a:p>
            <a:pPr marL="422032" marR="0">
              <a:lnSpc>
                <a:spcPts val="5323"/>
              </a:lnSpc>
              <a:spcBef>
                <a:spcPts val="199"/>
              </a:spcBef>
              <a:spcAft>
                <a:spcPts val="0"/>
              </a:spcAft>
            </a:pPr>
            <a:r>
              <a:rPr dirty="0" sz="3900" b="1">
                <a:solidFill>
                  <a:srgbClr val="000000"/>
                </a:solidFill>
                <a:latin typeface="HINHAF+CanvaSans-Bold"/>
                <a:cs typeface="HINHAF+CanvaSans-Bold"/>
              </a:rPr>
              <a:t>theꢀaverageꢀsongꢀlength.ꢀReturnꢀtheꢀNameꢀandꢀMillisecondsꢀforꢀ</a:t>
            </a:r>
          </a:p>
          <a:p>
            <a:pPr marL="422032" marR="0">
              <a:lnSpc>
                <a:spcPts val="5323"/>
              </a:lnSpc>
              <a:spcBef>
                <a:spcPts val="199"/>
              </a:spcBef>
              <a:spcAft>
                <a:spcPts val="0"/>
              </a:spcAft>
            </a:pPr>
            <a:r>
              <a:rPr dirty="0" sz="3900" b="1">
                <a:solidFill>
                  <a:srgbClr val="000000"/>
                </a:solidFill>
                <a:latin typeface="HINHAF+CanvaSans-Bold"/>
                <a:cs typeface="HINHAF+CanvaSans-Bold"/>
              </a:rPr>
              <a:t>eachꢀtrack.ꢀOrderꢀbyꢀtheꢀsongꢀlengthꢀwithꢀtheꢀlongestꢀsongsꢀ</a:t>
            </a:r>
          </a:p>
          <a:p>
            <a:pPr marL="422032" marR="0">
              <a:lnSpc>
                <a:spcPts val="5323"/>
              </a:lnSpc>
              <a:spcBef>
                <a:spcPts val="149"/>
              </a:spcBef>
              <a:spcAft>
                <a:spcPts val="0"/>
              </a:spcAft>
            </a:pPr>
            <a:r>
              <a:rPr dirty="0" sz="3900" b="1">
                <a:solidFill>
                  <a:srgbClr val="000000"/>
                </a:solidFill>
                <a:latin typeface="HINHAF+CanvaSans-Bold"/>
                <a:cs typeface="HINHAF+CanvaSans-Bold"/>
              </a:rPr>
              <a:t>listedꢀfirst.ꢀ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92027" y="3282020"/>
            <a:ext cx="2715669" cy="625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628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b="1">
                <a:solidFill>
                  <a:srgbClr val="000000"/>
                </a:solidFill>
                <a:latin typeface="JENDVP+CanvaSans-BoldItalic"/>
                <a:cs typeface="JENDVP+CanvaSans-BoldItalic"/>
              </a:rPr>
              <a:t>SQLꢀQUERY: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695156" y="3282020"/>
            <a:ext cx="1921036" cy="625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628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b="1">
                <a:solidFill>
                  <a:srgbClr val="000000"/>
                </a:solidFill>
                <a:latin typeface="JENDVP+CanvaSans-BoldItalic"/>
                <a:cs typeface="JENDVP+CanvaSans-BoldItalic"/>
              </a:rPr>
              <a:t>RESULT: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79639" y="2173268"/>
            <a:ext cx="17686946" cy="2010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5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2800" spc="-4104">
                <a:solidFill>
                  <a:srgbClr val="000000"/>
                </a:solidFill>
                <a:latin typeface="QKKPHI+CormorantGaramond-Light"/>
                <a:cs typeface="QKKPHI+CormorantGaramond-Light"/>
              </a:rPr>
              <a:t>AADDVVAANNCCEEDD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60584" y="309233"/>
            <a:ext cx="15440834" cy="21043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23"/>
              </a:lnSpc>
              <a:spcBef>
                <a:spcPts val="0"/>
              </a:spcBef>
              <a:spcAft>
                <a:spcPts val="0"/>
              </a:spcAft>
            </a:pPr>
            <a:r>
              <a:rPr dirty="0" sz="3950">
                <a:solidFill>
                  <a:srgbClr val="000000"/>
                </a:solidFill>
                <a:latin typeface="HESRRE+ArialMT"/>
                <a:cs typeface="HESRRE+ArialMT"/>
              </a:rPr>
              <a:t>•</a:t>
            </a:r>
            <a:r>
              <a:rPr dirty="0" sz="3950" spc="9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900" b="1">
                <a:solidFill>
                  <a:srgbClr val="000000"/>
                </a:solidFill>
                <a:latin typeface="HINHAF+CanvaSans-Bold"/>
                <a:cs typeface="HINHAF+CanvaSans-Bold"/>
              </a:rPr>
              <a:t>ꢀFindꢀhowꢀmuchꢀamountꢀspentꢀbyꢀeachꢀcustomerꢀonꢀartists?ꢀ</a:t>
            </a:r>
          </a:p>
          <a:p>
            <a:pPr marL="422032" marR="0">
              <a:lnSpc>
                <a:spcPts val="5323"/>
              </a:lnSpc>
              <a:spcBef>
                <a:spcPts val="199"/>
              </a:spcBef>
              <a:spcAft>
                <a:spcPts val="0"/>
              </a:spcAft>
            </a:pPr>
            <a:r>
              <a:rPr dirty="0" sz="3900" b="1">
                <a:solidFill>
                  <a:srgbClr val="000000"/>
                </a:solidFill>
                <a:latin typeface="HINHAF+CanvaSans-Bold"/>
                <a:cs typeface="HINHAF+CanvaSans-Bold"/>
              </a:rPr>
              <a:t>Writeꢀaꢀqueryꢀtoꢀreturnꢀcustomerꢀname,ꢀartistꢀnameꢀandꢀtotalꢀ</a:t>
            </a:r>
          </a:p>
          <a:p>
            <a:pPr marL="422032" marR="0">
              <a:lnSpc>
                <a:spcPts val="5323"/>
              </a:lnSpc>
              <a:spcBef>
                <a:spcPts val="199"/>
              </a:spcBef>
              <a:spcAft>
                <a:spcPts val="0"/>
              </a:spcAft>
            </a:pPr>
            <a:r>
              <a:rPr dirty="0" sz="3900" b="1">
                <a:solidFill>
                  <a:srgbClr val="000000"/>
                </a:solidFill>
                <a:latin typeface="HINHAF+CanvaSans-Bold"/>
                <a:cs typeface="HINHAF+CanvaSans-Bold"/>
              </a:rPr>
              <a:t>spentꢀ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26131" y="3429586"/>
            <a:ext cx="2715669" cy="625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628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b="1">
                <a:solidFill>
                  <a:srgbClr val="000000"/>
                </a:solidFill>
                <a:latin typeface="JENDVP+CanvaSans-BoldItalic"/>
                <a:cs typeface="JENDVP+CanvaSans-BoldItalic"/>
              </a:rPr>
              <a:t>SQLꢀQUERY: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85021" y="107503"/>
            <a:ext cx="15828126" cy="23049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7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HESRRE+ArialMT"/>
                <a:cs typeface="HESRRE+ArialMT"/>
              </a:rPr>
              <a:t>•</a:t>
            </a:r>
            <a:r>
              <a:rPr dirty="0" sz="3250" spc="77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000000"/>
                </a:solidFill>
                <a:latin typeface="HINHAF+CanvaSans-Bold"/>
                <a:cs typeface="HINHAF+CanvaSans-Bold"/>
              </a:rPr>
              <a:t>ꢀWeꢀwantꢀtoꢀfindꢀoutꢀtheꢀmostꢀpopularꢀmusicꢀGenreꢀforꢀeachꢀcountry.ꢀWeꢀ</a:t>
            </a:r>
          </a:p>
          <a:p>
            <a:pPr marL="346470" marR="0">
              <a:lnSpc>
                <a:spcPts val="4370"/>
              </a:lnSpc>
              <a:spcBef>
                <a:spcPts val="122"/>
              </a:spcBef>
              <a:spcAft>
                <a:spcPts val="0"/>
              </a:spcAft>
            </a:pPr>
            <a:r>
              <a:rPr dirty="0" sz="3200" b="1">
                <a:solidFill>
                  <a:srgbClr val="000000"/>
                </a:solidFill>
                <a:latin typeface="HINHAF+CanvaSans-Bold"/>
                <a:cs typeface="HINHAF+CanvaSans-Bold"/>
              </a:rPr>
              <a:t>determineꢀtheꢀmostꢀpopularꢀgenreꢀasꢀtheꢀgenreꢀwithꢀtheꢀhighestꢀamountꢀofꢀ</a:t>
            </a:r>
          </a:p>
          <a:p>
            <a:pPr marL="346470" marR="0">
              <a:lnSpc>
                <a:spcPts val="4370"/>
              </a:lnSpc>
              <a:spcBef>
                <a:spcPts val="122"/>
              </a:spcBef>
              <a:spcAft>
                <a:spcPts val="0"/>
              </a:spcAft>
            </a:pPr>
            <a:r>
              <a:rPr dirty="0" sz="3200" b="1">
                <a:solidFill>
                  <a:srgbClr val="000000"/>
                </a:solidFill>
                <a:latin typeface="HINHAF+CanvaSans-Bold"/>
                <a:cs typeface="HINHAF+CanvaSans-Bold"/>
              </a:rPr>
              <a:t>purchases.ꢀWriteꢀaꢀqueryꢀthatꢀreturnsꢀeachꢀcountryꢀalongꢀwithꢀtheꢀtopꢀGenre.ꢀ</a:t>
            </a:r>
          </a:p>
          <a:p>
            <a:pPr marL="346470" marR="0">
              <a:lnSpc>
                <a:spcPts val="4370"/>
              </a:lnSpc>
              <a:spcBef>
                <a:spcPts val="72"/>
              </a:spcBef>
              <a:spcAft>
                <a:spcPts val="0"/>
              </a:spcAft>
            </a:pPr>
            <a:r>
              <a:rPr dirty="0" sz="3200" b="1">
                <a:solidFill>
                  <a:srgbClr val="000000"/>
                </a:solidFill>
                <a:latin typeface="HINHAF+CanvaSans-Bold"/>
                <a:cs typeface="HINHAF+CanvaSans-Bold"/>
              </a:rPr>
              <a:t>Forꢀcountriesꢀwhereꢀtheꢀmaximumꢀnumberꢀofꢀpurchasesꢀisꢀsharedꢀreturnꢀallꢀ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31491" y="2389947"/>
            <a:ext cx="1677104" cy="5930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7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000000"/>
                </a:solidFill>
                <a:latin typeface="HINHAF+CanvaSans-Bold"/>
                <a:cs typeface="HINHAF+CanvaSans-Bold"/>
              </a:rPr>
              <a:t>Genres.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19069" y="2827055"/>
            <a:ext cx="2715669" cy="625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628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b="1">
                <a:solidFill>
                  <a:srgbClr val="000000"/>
                </a:solidFill>
                <a:latin typeface="JENDVP+CanvaSans-BoldItalic"/>
                <a:cs typeface="JENDVP+CanvaSans-BoldItalic"/>
              </a:rPr>
              <a:t>SQLꢀQUERY: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95816" y="319426"/>
            <a:ext cx="15574047" cy="23755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6"/>
              </a:lnSpc>
              <a:spcBef>
                <a:spcPts val="0"/>
              </a:spcBef>
              <a:spcAft>
                <a:spcPts val="0"/>
              </a:spcAft>
            </a:pPr>
            <a:r>
              <a:rPr dirty="0" sz="3350">
                <a:solidFill>
                  <a:srgbClr val="000000"/>
                </a:solidFill>
                <a:latin typeface="HESRRE+ArialMT"/>
                <a:cs typeface="HESRRE+ArialMT"/>
              </a:rPr>
              <a:t>•</a:t>
            </a:r>
            <a:r>
              <a:rPr dirty="0" sz="3350" spc="80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00" b="1">
                <a:solidFill>
                  <a:srgbClr val="000000"/>
                </a:solidFill>
                <a:latin typeface="HINHAF+CanvaSans-Bold"/>
                <a:cs typeface="HINHAF+CanvaSans-Bold"/>
              </a:rPr>
              <a:t>ꢀWriteꢀaꢀqueryꢀthatꢀdeterminesꢀtheꢀcustomerꢀthatꢀhasꢀspentꢀtheꢀmostꢀonꢀ</a:t>
            </a:r>
          </a:p>
          <a:p>
            <a:pPr marL="357265" marR="0">
              <a:lnSpc>
                <a:spcPts val="4506"/>
              </a:lnSpc>
              <a:spcBef>
                <a:spcPts val="126"/>
              </a:spcBef>
              <a:spcAft>
                <a:spcPts val="0"/>
              </a:spcAft>
            </a:pPr>
            <a:r>
              <a:rPr dirty="0" sz="3300" b="1">
                <a:solidFill>
                  <a:srgbClr val="000000"/>
                </a:solidFill>
                <a:latin typeface="HINHAF+CanvaSans-Bold"/>
                <a:cs typeface="HINHAF+CanvaSans-Bold"/>
              </a:rPr>
              <a:t>musicꢀforꢀeachꢀcountry.ꢀWriteꢀaꢀqueryꢀthatꢀreturnsꢀtheꢀcountryꢀalongꢀwithꢀ</a:t>
            </a:r>
          </a:p>
          <a:p>
            <a:pPr marL="357265" marR="0">
              <a:lnSpc>
                <a:spcPts val="4506"/>
              </a:lnSpc>
              <a:spcBef>
                <a:spcPts val="176"/>
              </a:spcBef>
              <a:spcAft>
                <a:spcPts val="0"/>
              </a:spcAft>
            </a:pPr>
            <a:r>
              <a:rPr dirty="0" sz="3300" b="1">
                <a:solidFill>
                  <a:srgbClr val="000000"/>
                </a:solidFill>
                <a:latin typeface="HINHAF+CanvaSans-Bold"/>
                <a:cs typeface="HINHAF+CanvaSans-Bold"/>
              </a:rPr>
              <a:t>theꢀtopꢀcustomerꢀandꢀhowꢀmuchꢀtheyꢀspent.ꢀForꢀcountriesꢀwhereꢀtheꢀtopꢀ</a:t>
            </a:r>
          </a:p>
          <a:p>
            <a:pPr marL="357265" marR="0">
              <a:lnSpc>
                <a:spcPts val="4506"/>
              </a:lnSpc>
              <a:spcBef>
                <a:spcPts val="126"/>
              </a:spcBef>
              <a:spcAft>
                <a:spcPts val="0"/>
              </a:spcAft>
            </a:pPr>
            <a:r>
              <a:rPr dirty="0" sz="3300" b="1">
                <a:solidFill>
                  <a:srgbClr val="000000"/>
                </a:solidFill>
                <a:latin typeface="HINHAF+CanvaSans-Bold"/>
                <a:cs typeface="HINHAF+CanvaSans-Bold"/>
              </a:rPr>
              <a:t>amountꢀspentꢀisꢀshared,ꢀprovideꢀallꢀcustomersꢀwhoꢀspentꢀthisꢀamount.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35146" y="3302278"/>
            <a:ext cx="2715669" cy="625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628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b="1">
                <a:solidFill>
                  <a:srgbClr val="000000"/>
                </a:solidFill>
                <a:latin typeface="JENDVP+CanvaSans-BoldItalic"/>
                <a:cs typeface="JENDVP+CanvaSans-BoldItalic"/>
              </a:rPr>
              <a:t>SQLꢀQUERY: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33623" y="2428382"/>
            <a:ext cx="7143599" cy="27861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67589" marR="0">
              <a:lnSpc>
                <a:spcPts val="7080"/>
              </a:lnSpc>
              <a:spcBef>
                <a:spcPts val="0"/>
              </a:spcBef>
              <a:spcAft>
                <a:spcPts val="0"/>
              </a:spcAft>
            </a:pPr>
            <a:r>
              <a:rPr dirty="0" sz="5250">
                <a:solidFill>
                  <a:srgbClr val="000000"/>
                </a:solidFill>
                <a:latin typeface="HESRRE+ArialMT"/>
                <a:cs typeface="HESRRE+ArialMT"/>
              </a:rPr>
              <a:t>•</a:t>
            </a:r>
            <a:r>
              <a:rPr dirty="0" sz="5250" spc="12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5200" b="1">
                <a:solidFill>
                  <a:srgbClr val="000000"/>
                </a:solidFill>
                <a:latin typeface="HINHAF+CanvaSans-Bold"/>
                <a:cs typeface="HINHAF+CanvaSans-Bold"/>
              </a:rPr>
              <a:t>Softwareꢀusedꢀ:ꢀꢀ</a:t>
            </a:r>
          </a:p>
          <a:p>
            <a:pPr marL="3197007" marR="0">
              <a:lnSpc>
                <a:spcPts val="7080"/>
              </a:lnSpc>
              <a:spcBef>
                <a:spcPts val="198"/>
              </a:spcBef>
              <a:spcAft>
                <a:spcPts val="0"/>
              </a:spcAft>
            </a:pPr>
            <a:r>
              <a:rPr dirty="0" sz="5200" b="1">
                <a:solidFill>
                  <a:srgbClr val="000000"/>
                </a:solidFill>
                <a:latin typeface="HINHAF+CanvaSans-Bold"/>
                <a:cs typeface="HINHAF+CanvaSans-Bold"/>
              </a:rPr>
              <a:t>MySql</a:t>
            </a:r>
          </a:p>
          <a:p>
            <a:pPr marL="0" marR="0">
              <a:lnSpc>
                <a:spcPts val="7080"/>
              </a:lnSpc>
              <a:spcBef>
                <a:spcPts val="148"/>
              </a:spcBef>
              <a:spcAft>
                <a:spcPts val="0"/>
              </a:spcAft>
            </a:pPr>
            <a:r>
              <a:rPr dirty="0" sz="5250">
                <a:solidFill>
                  <a:srgbClr val="000000"/>
                </a:solidFill>
                <a:latin typeface="HESRRE+ArialMT"/>
                <a:cs typeface="HESRRE+ArialMT"/>
              </a:rPr>
              <a:t>•</a:t>
            </a:r>
            <a:r>
              <a:rPr dirty="0" sz="5250" spc="12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5200" b="1">
                <a:solidFill>
                  <a:srgbClr val="000000"/>
                </a:solidFill>
                <a:latin typeface="HINHAF+CanvaSans-Bold"/>
                <a:cs typeface="HINHAF+CanvaSans-Bold"/>
              </a:rPr>
              <a:t>Language:Sql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025137" y="188372"/>
            <a:ext cx="3212000" cy="12061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197"/>
              </a:lnSpc>
              <a:spcBef>
                <a:spcPts val="0"/>
              </a:spcBef>
              <a:spcAft>
                <a:spcPts val="0"/>
              </a:spcAft>
            </a:pPr>
            <a:r>
              <a:rPr dirty="0" sz="7600" b="1">
                <a:solidFill>
                  <a:srgbClr val="3c3834"/>
                </a:solidFill>
                <a:latin typeface="RJPIBD+CormorantGaramond-Bold"/>
                <a:cs typeface="RJPIBD+CormorantGaramond-Bold"/>
              </a:rPr>
              <a:t>HELLO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40166" y="2290112"/>
            <a:ext cx="8297478" cy="5713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81208" marR="0">
              <a:lnSpc>
                <a:spcPts val="6234"/>
              </a:lnSpc>
              <a:spcBef>
                <a:spcPts val="0"/>
              </a:spcBef>
              <a:spcAft>
                <a:spcPts val="0"/>
              </a:spcAft>
            </a:pPr>
            <a:r>
              <a:rPr dirty="0" sz="4600" spc="-14" b="1">
                <a:solidFill>
                  <a:srgbClr val="3c3834"/>
                </a:solidFill>
                <a:latin typeface="HINHAF+CanvaSans-Bold"/>
                <a:cs typeface="HINHAF+CanvaSans-Bold"/>
              </a:rPr>
              <a:t>MyꢀnameꢀisꢀVaidehiꢀPatelꢀ</a:t>
            </a:r>
          </a:p>
          <a:p>
            <a:pPr marL="0" marR="0">
              <a:lnSpc>
                <a:spcPts val="6234"/>
              </a:lnSpc>
              <a:spcBef>
                <a:spcPts val="174"/>
              </a:spcBef>
              <a:spcAft>
                <a:spcPts val="0"/>
              </a:spcAft>
            </a:pPr>
            <a:r>
              <a:rPr dirty="0" sz="4600" spc="-12" b="1">
                <a:solidFill>
                  <a:srgbClr val="3c3834"/>
                </a:solidFill>
                <a:latin typeface="HINHAF+CanvaSans-Bold"/>
                <a:cs typeface="HINHAF+CanvaSans-Bold"/>
              </a:rPr>
              <a:t>andꢀthisꢀisꢀmyꢀSqlꢀprojectꢀonꢀ</a:t>
            </a:r>
          </a:p>
          <a:p>
            <a:pPr marL="243938" marR="0">
              <a:lnSpc>
                <a:spcPts val="6234"/>
              </a:lnSpc>
              <a:spcBef>
                <a:spcPts val="224"/>
              </a:spcBef>
              <a:spcAft>
                <a:spcPts val="0"/>
              </a:spcAft>
            </a:pPr>
            <a:r>
              <a:rPr dirty="0" sz="4600" spc="-14" b="1">
                <a:solidFill>
                  <a:srgbClr val="3c3834"/>
                </a:solidFill>
                <a:latin typeface="HINHAF+CanvaSans-Bold"/>
                <a:cs typeface="HINHAF+CanvaSans-Bold"/>
              </a:rPr>
              <a:t>MusicꢀStoreꢀDataꢀAnalysis.</a:t>
            </a:r>
          </a:p>
          <a:p>
            <a:pPr marL="514" marR="0">
              <a:lnSpc>
                <a:spcPts val="6234"/>
              </a:lnSpc>
              <a:spcBef>
                <a:spcPts val="174"/>
              </a:spcBef>
              <a:spcAft>
                <a:spcPts val="0"/>
              </a:spcAft>
            </a:pPr>
            <a:r>
              <a:rPr dirty="0" sz="4600" spc="-11" b="1">
                <a:solidFill>
                  <a:srgbClr val="3c3834"/>
                </a:solidFill>
                <a:latin typeface="HINHAF+CanvaSans-Bold"/>
                <a:cs typeface="HINHAF+CanvaSans-Bold"/>
              </a:rPr>
              <a:t>IꢀhaveꢀutilizedꢀSqlꢀqueriesꢀtoꢀ</a:t>
            </a:r>
          </a:p>
          <a:p>
            <a:pPr marL="316233" marR="0">
              <a:lnSpc>
                <a:spcPts val="6234"/>
              </a:lnSpc>
              <a:spcBef>
                <a:spcPts val="174"/>
              </a:spcBef>
              <a:spcAft>
                <a:spcPts val="0"/>
              </a:spcAft>
            </a:pPr>
            <a:r>
              <a:rPr dirty="0" sz="4600" spc="-12" b="1">
                <a:solidFill>
                  <a:srgbClr val="3c3834"/>
                </a:solidFill>
                <a:latin typeface="HINHAF+CanvaSans-Bold"/>
                <a:cs typeface="HINHAF+CanvaSans-Bold"/>
              </a:rPr>
              <a:t>solveꢀquestionsꢀrelatedꢀtoꢀ</a:t>
            </a:r>
          </a:p>
          <a:p>
            <a:pPr marL="680277" marR="0">
              <a:lnSpc>
                <a:spcPts val="6234"/>
              </a:lnSpc>
              <a:spcBef>
                <a:spcPts val="174"/>
              </a:spcBef>
              <a:spcAft>
                <a:spcPts val="0"/>
              </a:spcAft>
            </a:pPr>
            <a:r>
              <a:rPr dirty="0" sz="4600" spc="-14" b="1">
                <a:solidFill>
                  <a:srgbClr val="3c3834"/>
                </a:solidFill>
                <a:latin typeface="HINHAF+CanvaSans-Bold"/>
                <a:cs typeface="HINHAF+CanvaSans-Bold"/>
              </a:rPr>
              <a:t>MusicꢀStoreꢀDataꢀTakenꢀ</a:t>
            </a:r>
          </a:p>
          <a:p>
            <a:pPr marL="2181760" marR="0">
              <a:lnSpc>
                <a:spcPts val="6234"/>
              </a:lnSpc>
              <a:spcBef>
                <a:spcPts val="174"/>
              </a:spcBef>
              <a:spcAft>
                <a:spcPts val="0"/>
              </a:spcAft>
            </a:pPr>
            <a:r>
              <a:rPr dirty="0" sz="4600" spc="-14" b="1">
                <a:solidFill>
                  <a:srgbClr val="3c3834"/>
                </a:solidFill>
                <a:latin typeface="HINHAF+CanvaSans-Bold"/>
                <a:cs typeface="HINHAF+CanvaSans-Bold"/>
              </a:rPr>
              <a:t>fromꢀkaggleꢀ.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559426" y="2972476"/>
            <a:ext cx="6750361" cy="23621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987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>
                <a:solidFill>
                  <a:srgbClr val="000000"/>
                </a:solidFill>
                <a:latin typeface="JENDVP+CanvaSans-BoldItalic"/>
                <a:cs typeface="JENDVP+CanvaSans-BoldItalic"/>
              </a:rPr>
              <a:t>TablesꢀPresentꢀinꢀMusicꢀ</a:t>
            </a:r>
          </a:p>
          <a:p>
            <a:pPr marL="489522" marR="0">
              <a:lnSpc>
                <a:spcPts val="5987"/>
              </a:lnSpc>
              <a:spcBef>
                <a:spcPts val="118"/>
              </a:spcBef>
              <a:spcAft>
                <a:spcPts val="0"/>
              </a:spcAft>
            </a:pPr>
            <a:r>
              <a:rPr dirty="0" sz="4400" b="1">
                <a:solidFill>
                  <a:srgbClr val="000000"/>
                </a:solidFill>
                <a:latin typeface="JENDVP+CanvaSans-BoldItalic"/>
                <a:cs typeface="JENDVP+CanvaSans-BoldItalic"/>
              </a:rPr>
              <a:t>StoreꢀDataꢀAnalysis</a:t>
            </a:r>
          </a:p>
          <a:p>
            <a:pPr marL="1854601" marR="0">
              <a:lnSpc>
                <a:spcPts val="5987"/>
              </a:lnSpc>
              <a:spcBef>
                <a:spcPts val="168"/>
              </a:spcBef>
              <a:spcAft>
                <a:spcPts val="0"/>
              </a:spcAft>
            </a:pPr>
            <a:r>
              <a:rPr dirty="0" sz="4400" b="1">
                <a:solidFill>
                  <a:srgbClr val="000000"/>
                </a:solidFill>
                <a:latin typeface="JENDVP+CanvaSans-BoldItalic"/>
                <a:cs typeface="JENDVP+CanvaSans-BoldItalic"/>
              </a:rPr>
              <a:t>Databaseꢀꢀ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615906" y="1834620"/>
            <a:ext cx="5210144" cy="22661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5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0">
                <a:solidFill>
                  <a:srgbClr val="000000"/>
                </a:solidFill>
                <a:latin typeface="ACEPUM+CormorantGaramond-Light,Italic"/>
                <a:cs typeface="ACEPUM+CormorantGaramond-Light,Italic"/>
              </a:rPr>
              <a:t>BASIC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99782" y="181862"/>
            <a:ext cx="15799565" cy="8457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4700">
                <a:solidFill>
                  <a:srgbClr val="000000"/>
                </a:solidFill>
                <a:latin typeface="HESRRE+ArialMT"/>
                <a:cs typeface="HESRRE+ArialMT"/>
              </a:rPr>
              <a:t>•</a:t>
            </a:r>
            <a:r>
              <a:rPr dirty="0" sz="4700" spc="114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650" spc="10" b="1">
                <a:solidFill>
                  <a:srgbClr val="000000"/>
                </a:solidFill>
                <a:latin typeface="HINHAF+CanvaSans-Bold"/>
                <a:cs typeface="HINHAF+CanvaSans-Bold"/>
              </a:rPr>
              <a:t>Whoꢀ</a:t>
            </a:r>
            <a:r>
              <a:rPr dirty="0" sz="4650" spc="4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650" b="1">
                <a:solidFill>
                  <a:srgbClr val="000000"/>
                </a:solidFill>
                <a:latin typeface="HINHAF+CanvaSans-Bold"/>
                <a:cs typeface="HINHAF+CanvaSans-Bold"/>
              </a:rPr>
              <a:t>isꢀ</a:t>
            </a:r>
            <a:r>
              <a:rPr dirty="0" sz="4650" spc="40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650" b="1">
                <a:solidFill>
                  <a:srgbClr val="000000"/>
                </a:solidFill>
                <a:latin typeface="HINHAF+CanvaSans-Bold"/>
                <a:cs typeface="HINHAF+CanvaSans-Bold"/>
              </a:rPr>
              <a:t>theꢀ</a:t>
            </a:r>
            <a:r>
              <a:rPr dirty="0" sz="4650" spc="4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650" b="1">
                <a:solidFill>
                  <a:srgbClr val="000000"/>
                </a:solidFill>
                <a:latin typeface="HINHAF+CanvaSans-Bold"/>
                <a:cs typeface="HINHAF+CanvaSans-Bold"/>
              </a:rPr>
              <a:t>seniorꢀ</a:t>
            </a:r>
            <a:r>
              <a:rPr dirty="0" sz="4650" spc="42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650" b="1">
                <a:solidFill>
                  <a:srgbClr val="000000"/>
                </a:solidFill>
                <a:latin typeface="HINHAF+CanvaSans-Bold"/>
                <a:cs typeface="HINHAF+CanvaSans-Bold"/>
              </a:rPr>
              <a:t>mostꢀ</a:t>
            </a:r>
            <a:r>
              <a:rPr dirty="0" sz="4650" spc="4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650" spc="10" b="1">
                <a:solidFill>
                  <a:srgbClr val="000000"/>
                </a:solidFill>
                <a:latin typeface="HINHAF+CanvaSans-Bold"/>
                <a:cs typeface="HINHAF+CanvaSans-Bold"/>
              </a:rPr>
              <a:t>employeeꢀ</a:t>
            </a:r>
            <a:r>
              <a:rPr dirty="0" sz="4650" spc="33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650" b="1">
                <a:solidFill>
                  <a:srgbClr val="000000"/>
                </a:solidFill>
                <a:latin typeface="HINHAF+CanvaSans-Bold"/>
                <a:cs typeface="HINHAF+CanvaSans-Bold"/>
              </a:rPr>
              <a:t>basedꢀ</a:t>
            </a:r>
            <a:r>
              <a:rPr dirty="0" sz="4650" spc="41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650" b="1">
                <a:solidFill>
                  <a:srgbClr val="000000"/>
                </a:solidFill>
                <a:latin typeface="HINHAF+CanvaSans-Bold"/>
                <a:cs typeface="HINHAF+CanvaSans-Bold"/>
              </a:rPr>
              <a:t>onꢀ</a:t>
            </a:r>
            <a:r>
              <a:rPr dirty="0" sz="4650" spc="4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650" b="1">
                <a:solidFill>
                  <a:srgbClr val="000000"/>
                </a:solidFill>
                <a:latin typeface="HINHAF+CanvaSans-Bold"/>
                <a:cs typeface="HINHAF+CanvaSans-Bold"/>
              </a:rPr>
              <a:t>jobꢀ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03943" y="1012188"/>
            <a:ext cx="1651342" cy="8457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4650" b="1">
                <a:solidFill>
                  <a:srgbClr val="000000"/>
                </a:solidFill>
                <a:latin typeface="HINHAF+CanvaSans-Bold"/>
                <a:cs typeface="HINHAF+CanvaSans-Bold"/>
              </a:rPr>
              <a:t>title?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04922" y="2396890"/>
            <a:ext cx="9380625" cy="12784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628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b="1">
                <a:solidFill>
                  <a:srgbClr val="000000"/>
                </a:solidFill>
                <a:latin typeface="JENDVP+CanvaSans-BoldItalic"/>
                <a:cs typeface="JENDVP+CanvaSans-BoldItalic"/>
              </a:rPr>
              <a:t>SQLꢀQUERY:</a:t>
            </a:r>
          </a:p>
          <a:p>
            <a:pPr marL="7461008" marR="0">
              <a:lnSpc>
                <a:spcPts val="4628"/>
              </a:lnSpc>
              <a:spcBef>
                <a:spcPts val="559"/>
              </a:spcBef>
              <a:spcAft>
                <a:spcPts val="0"/>
              </a:spcAft>
            </a:pPr>
            <a:r>
              <a:rPr dirty="0" sz="3400" b="1">
                <a:solidFill>
                  <a:srgbClr val="000000"/>
                </a:solidFill>
                <a:latin typeface="JENDVP+CanvaSans-BoldItalic"/>
                <a:cs typeface="JENDVP+CanvaSans-BoldItalic"/>
              </a:rPr>
              <a:t>RESULT: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41284" y="968940"/>
            <a:ext cx="11515613" cy="7833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68"/>
              </a:lnSpc>
              <a:spcBef>
                <a:spcPts val="0"/>
              </a:spcBef>
              <a:spcAft>
                <a:spcPts val="0"/>
              </a:spcAft>
            </a:pPr>
            <a:r>
              <a:rPr dirty="0" sz="4350">
                <a:solidFill>
                  <a:srgbClr val="000000"/>
                </a:solidFill>
                <a:latin typeface="HESRRE+ArialMT"/>
                <a:cs typeface="HESRRE+ArialMT"/>
              </a:rPr>
              <a:t>•</a:t>
            </a:r>
            <a:r>
              <a:rPr dirty="0" sz="4350" spc="10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300" b="1">
                <a:solidFill>
                  <a:srgbClr val="000000"/>
                </a:solidFill>
                <a:latin typeface="HINHAF+CanvaSans-Bold"/>
                <a:cs typeface="HINHAF+CanvaSans-Bold"/>
              </a:rPr>
              <a:t>WhichꢀcountriesꢀhaveꢀtheꢀmostꢀInvoices?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37190" y="2858403"/>
            <a:ext cx="1921036" cy="625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628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b="1">
                <a:solidFill>
                  <a:srgbClr val="000000"/>
                </a:solidFill>
                <a:latin typeface="JENDVP+CanvaSans-BoldItalic"/>
                <a:cs typeface="JENDVP+CanvaSans-BoldItalic"/>
              </a:rPr>
              <a:t>RESULT: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09108" y="2880514"/>
            <a:ext cx="2715669" cy="625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628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b="1">
                <a:solidFill>
                  <a:srgbClr val="000000"/>
                </a:solidFill>
                <a:latin typeface="JENDVP+CanvaSans-BoldItalic"/>
                <a:cs typeface="JENDVP+CanvaSans-BoldItalic"/>
              </a:rPr>
              <a:t>SQLꢀQUERY: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51069" y="592513"/>
            <a:ext cx="11867100" cy="8577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453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000000"/>
                </a:solidFill>
                <a:latin typeface="HESRRE+ArialMT"/>
                <a:cs typeface="HESRRE+ArialMT"/>
              </a:rPr>
              <a:t>•</a:t>
            </a:r>
            <a:r>
              <a:rPr dirty="0" sz="4800" spc="11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750" b="1">
                <a:solidFill>
                  <a:srgbClr val="000000"/>
                </a:solidFill>
                <a:latin typeface="HINHAF+CanvaSans-Bold"/>
                <a:cs typeface="HINHAF+CanvaSans-Bold"/>
              </a:rPr>
              <a:t>Whatꢀareꢀtopꢀ3ꢀvaluesꢀofꢀtotalꢀinvoice?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56708" y="2728114"/>
            <a:ext cx="2715669" cy="625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628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b="1">
                <a:solidFill>
                  <a:srgbClr val="000000"/>
                </a:solidFill>
                <a:latin typeface="JENDVP+CanvaSans-BoldItalic"/>
                <a:cs typeface="JENDVP+CanvaSans-BoldItalic"/>
              </a:rPr>
              <a:t>SQLꢀQUERY: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26099" y="4124898"/>
            <a:ext cx="1921036" cy="625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628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b="1">
                <a:solidFill>
                  <a:srgbClr val="000000"/>
                </a:solidFill>
                <a:latin typeface="JENDVP+CanvaSans-BoldItalic"/>
                <a:cs typeface="JENDVP+CanvaSans-BoldItalic"/>
              </a:rPr>
              <a:t>RESULT: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58335" y="250774"/>
            <a:ext cx="16752075" cy="23963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47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>
                <a:solidFill>
                  <a:srgbClr val="000000"/>
                </a:solidFill>
                <a:latin typeface="HESRRE+ArialMT"/>
                <a:cs typeface="HESRRE+ArialMT"/>
              </a:rPr>
              <a:t>•</a:t>
            </a:r>
            <a:r>
              <a:rPr dirty="0" sz="3400" spc="79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Q4:ꢀ</a:t>
            </a:r>
            <a:r>
              <a:rPr dirty="0" sz="3350" spc="-6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Whichꢀ</a:t>
            </a:r>
            <a:r>
              <a:rPr dirty="0" sz="3350" spc="-68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cityꢀ</a:t>
            </a:r>
            <a:r>
              <a:rPr dirty="0" sz="3350" spc="-71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hasꢀ</a:t>
            </a:r>
            <a:r>
              <a:rPr dirty="0" sz="3350" spc="-6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theꢀ</a:t>
            </a:r>
            <a:r>
              <a:rPr dirty="0" sz="3350" spc="-6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bestꢀ</a:t>
            </a:r>
            <a:r>
              <a:rPr dirty="0" sz="3350" spc="-7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customers?ꢀ</a:t>
            </a:r>
            <a:r>
              <a:rPr dirty="0" sz="3350" spc="-7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Weꢀ</a:t>
            </a:r>
            <a:r>
              <a:rPr dirty="0" sz="3350" spc="-75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wouldꢀ</a:t>
            </a:r>
            <a:r>
              <a:rPr dirty="0" sz="3350" spc="-72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likeꢀ</a:t>
            </a:r>
            <a:r>
              <a:rPr dirty="0" sz="3350" spc="-73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toꢀ</a:t>
            </a:r>
            <a:r>
              <a:rPr dirty="0" sz="3350" spc="-7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throwꢀ</a:t>
            </a:r>
            <a:r>
              <a:rPr dirty="0" sz="3350" spc="-74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aꢀ</a:t>
            </a:r>
            <a:r>
              <a:rPr dirty="0" sz="3350" spc="-6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promotionalꢀ</a:t>
            </a:r>
          </a:p>
          <a:p>
            <a:pPr marL="360459" marR="0">
              <a:lnSpc>
                <a:spcPts val="4547"/>
              </a:lnSpc>
              <a:spcBef>
                <a:spcPts val="176"/>
              </a:spcBef>
              <a:spcAft>
                <a:spcPts val="0"/>
              </a:spcAft>
            </a:pP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MusicꢀFestivalꢀinꢀtheꢀcityꢀweꢀmadeꢀtheꢀmostꢀmoney.ꢀWriteꢀaꢀqueryꢀthatꢀreturnsꢀ</a:t>
            </a:r>
          </a:p>
          <a:p>
            <a:pPr marL="360459" marR="0">
              <a:lnSpc>
                <a:spcPts val="4547"/>
              </a:lnSpc>
              <a:spcBef>
                <a:spcPts val="176"/>
              </a:spcBef>
              <a:spcAft>
                <a:spcPts val="0"/>
              </a:spcAft>
            </a:pP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oneꢀ</a:t>
            </a:r>
            <a:r>
              <a:rPr dirty="0" sz="3350" spc="-70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cityꢀ</a:t>
            </a:r>
            <a:r>
              <a:rPr dirty="0" sz="3350" spc="-7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thatꢀ</a:t>
            </a:r>
            <a:r>
              <a:rPr dirty="0" sz="3350" spc="-71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hasꢀ</a:t>
            </a:r>
            <a:r>
              <a:rPr dirty="0" sz="3350" spc="-6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theꢀ</a:t>
            </a:r>
            <a:r>
              <a:rPr dirty="0" sz="3350" spc="-70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highestꢀ</a:t>
            </a:r>
            <a:r>
              <a:rPr dirty="0" sz="3350" spc="-6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sumꢀ</a:t>
            </a:r>
            <a:r>
              <a:rPr dirty="0" sz="3350" spc="-70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ofꢀ</a:t>
            </a:r>
            <a:r>
              <a:rPr dirty="0" sz="3350" spc="-70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invoiceꢀtotals.ꢀ</a:t>
            </a:r>
            <a:r>
              <a:rPr dirty="0" sz="3350" spc="-70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Returnꢀ</a:t>
            </a:r>
            <a:r>
              <a:rPr dirty="0" sz="3350" spc="-7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bothꢀ</a:t>
            </a:r>
            <a:r>
              <a:rPr dirty="0" sz="3350" spc="-70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theꢀ</a:t>
            </a:r>
            <a:r>
              <a:rPr dirty="0" sz="3350" spc="-70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cityꢀ</a:t>
            </a:r>
            <a:r>
              <a:rPr dirty="0" sz="3350" spc="-7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nameꢀ</a:t>
            </a:r>
          </a:p>
          <a:p>
            <a:pPr marL="360459" marR="0">
              <a:lnSpc>
                <a:spcPts val="4547"/>
              </a:lnSpc>
              <a:spcBef>
                <a:spcPts val="176"/>
              </a:spcBef>
              <a:spcAft>
                <a:spcPts val="0"/>
              </a:spcAft>
            </a:pPr>
            <a:r>
              <a:rPr dirty="0" sz="3350" b="1">
                <a:solidFill>
                  <a:srgbClr val="000000"/>
                </a:solidFill>
                <a:latin typeface="HINHAF+CanvaSans-Bold"/>
                <a:cs typeface="HINHAF+CanvaSans-Bold"/>
              </a:rPr>
              <a:t>&amp;ꢀsumꢀofꢀallꢀinvoiceꢀtotals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91523" y="3502707"/>
            <a:ext cx="2715669" cy="625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628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b="1">
                <a:solidFill>
                  <a:srgbClr val="000000"/>
                </a:solidFill>
                <a:latin typeface="JENDVP+CanvaSans-BoldItalic"/>
                <a:cs typeface="JENDVP+CanvaSans-BoldItalic"/>
              </a:rPr>
              <a:t>SQLꢀQUERY: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1514" y="4277298"/>
            <a:ext cx="1921036" cy="625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628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b="1">
                <a:solidFill>
                  <a:srgbClr val="000000"/>
                </a:solidFill>
                <a:latin typeface="JENDVP+CanvaSans-BoldItalic"/>
                <a:cs typeface="JENDVP+CanvaSans-BoldItalic"/>
              </a:rPr>
              <a:t>RESULT: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775800" y="280640"/>
            <a:ext cx="15932218" cy="1945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14"/>
              </a:lnSpc>
              <a:spcBef>
                <a:spcPts val="0"/>
              </a:spcBef>
              <a:spcAft>
                <a:spcPts val="0"/>
              </a:spcAft>
            </a:pPr>
            <a:r>
              <a:rPr dirty="0" sz="3650">
                <a:solidFill>
                  <a:srgbClr val="000000"/>
                </a:solidFill>
                <a:latin typeface="HESRRE+ArialMT"/>
                <a:cs typeface="HESRRE+ArialMT"/>
              </a:rPr>
              <a:t>•</a:t>
            </a:r>
            <a:r>
              <a:rPr dirty="0" sz="3650" spc="87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000000"/>
                </a:solidFill>
                <a:latin typeface="HINHAF+CanvaSans-Bold"/>
                <a:cs typeface="HINHAF+CanvaSans-Bold"/>
              </a:rPr>
              <a:t>Whoꢀisꢀtheꢀbestꢀcustomer?ꢀTheꢀcustomerꢀwhoꢀhasꢀspentꢀtheꢀmostꢀ</a:t>
            </a:r>
          </a:p>
          <a:p>
            <a:pPr marL="389648" marR="0">
              <a:lnSpc>
                <a:spcPts val="4914"/>
              </a:lnSpc>
              <a:spcBef>
                <a:spcPts val="188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HINHAF+CanvaSans-Bold"/>
                <a:cs typeface="HINHAF+CanvaSans-Bold"/>
              </a:rPr>
              <a:t>moneyꢀwillꢀbeꢀdeclaredꢀtheꢀbestꢀcustomer.Writeꢀaꢀqueryꢀthatꢀreturnsꢀ</a:t>
            </a:r>
          </a:p>
          <a:p>
            <a:pPr marL="389648" marR="0">
              <a:lnSpc>
                <a:spcPts val="4914"/>
              </a:lnSpc>
              <a:spcBef>
                <a:spcPts val="138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HINHAF+CanvaSans-Bold"/>
                <a:cs typeface="HINHAF+CanvaSans-Bold"/>
              </a:rPr>
              <a:t>theꢀpersonꢀwhoꢀhasꢀspentꢀtheꢀmostꢀmoney.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80246" y="2598493"/>
            <a:ext cx="2715669" cy="625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628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b="1">
                <a:solidFill>
                  <a:srgbClr val="000000"/>
                </a:solidFill>
                <a:latin typeface="JENDVP+CanvaSans-BoldItalic"/>
                <a:cs typeface="JENDVP+CanvaSans-BoldItalic"/>
              </a:rPr>
              <a:t>SQLꢀQUERY: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34791" y="7068823"/>
            <a:ext cx="1921036" cy="625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628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b="1">
                <a:solidFill>
                  <a:srgbClr val="000000"/>
                </a:solidFill>
                <a:latin typeface="JENDVP+CanvaSans-BoldItalic"/>
                <a:cs typeface="JENDVP+CanvaSans-BoldItalic"/>
              </a:rPr>
              <a:t>RESULT: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Administrator</dc:creator>
  <cp:lastModifiedBy>Administrator</cp:lastModifiedBy>
  <cp:revision>1</cp:revision>
  <dcterms:modified xsi:type="dcterms:W3CDTF">2024-09-08T15:02:24-05:00</dcterms:modified>
</cp:coreProperties>
</file>